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2" r:id="rId4"/>
    <p:sldId id="259" r:id="rId5"/>
    <p:sldId id="265" r:id="rId6"/>
    <p:sldId id="260" r:id="rId7"/>
    <p:sldId id="268" r:id="rId8"/>
    <p:sldId id="271" r:id="rId9"/>
    <p:sldId id="305" r:id="rId10"/>
    <p:sldId id="297" r:id="rId11"/>
    <p:sldId id="296" r:id="rId12"/>
    <p:sldId id="293" r:id="rId13"/>
    <p:sldId id="301" r:id="rId14"/>
    <p:sldId id="294" r:id="rId15"/>
    <p:sldId id="303" r:id="rId16"/>
    <p:sldId id="291" r:id="rId17"/>
    <p:sldId id="276" r:id="rId18"/>
    <p:sldId id="279" r:id="rId19"/>
    <p:sldId id="306" r:id="rId20"/>
    <p:sldId id="299" r:id="rId21"/>
    <p:sldId id="295" r:id="rId22"/>
    <p:sldId id="29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43"/>
    <p:restoredTop sz="50308"/>
  </p:normalViewPr>
  <p:slideViewPr>
    <p:cSldViewPr snapToGrid="0" snapToObjects="1">
      <p:cViewPr varScale="1">
        <p:scale>
          <a:sx n="52" d="100"/>
          <a:sy n="52" d="100"/>
        </p:scale>
        <p:origin x="9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746F7-4BCC-A342-AC37-D0D8701EBE3E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5AA7F-8669-0F41-BDA8-EC7874FC9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4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9B7D9-5262-8F40-81EA-EAEAEBEA9F67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1A7B3-2A14-DC4B-A41D-0EFEFA564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3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69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8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95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39553E-8635-406E-9781-13A5D9C129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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7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39553E-8635-406E-9781-13A5D9C129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9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zh-CN" dirty="0">
              <a:ea typeface="SimSun" charset="-122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9pPr>
          </a:lstStyle>
          <a:p>
            <a:fld id="{EFBB34CD-172F-F34E-9494-D6AB8551E81B}" type="slidenum">
              <a:rPr lang="en-US" altLang="zh-CN" sz="1200">
                <a:latin typeface="Arial" charset="0"/>
              </a:rPr>
              <a:pPr/>
              <a:t>16</a:t>
            </a:fld>
            <a:endParaRPr lang="en-US" altLang="zh-CN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502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zh-CN" dirty="0">
              <a:ea typeface="SimSun" charset="-122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9pPr>
          </a:lstStyle>
          <a:p>
            <a:fld id="{91DF2F18-E664-5949-83E4-8E36935FE57B}" type="slidenum">
              <a:rPr lang="en-US" altLang="zh-CN" sz="1200">
                <a:latin typeface="Arial" charset="0"/>
              </a:rPr>
              <a:pPr/>
              <a:t>17</a:t>
            </a:fld>
            <a:endParaRPr lang="en-US" altLang="zh-CN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597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kumimoji="1" lang="zh-CN" altLang="en-US" dirty="0">
              <a:ea typeface="SimSun" charset="-122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SimSun" charset="-122"/>
              </a:defRPr>
            </a:lvl9pPr>
          </a:lstStyle>
          <a:p>
            <a:fld id="{8AD22E34-7A0E-2947-ABBC-AA68561E2C15}" type="slidenum">
              <a:rPr lang="en-US" altLang="zh-CN" sz="1200">
                <a:latin typeface="Arial" charset="0"/>
              </a:rPr>
              <a:pPr/>
              <a:t>18</a:t>
            </a:fld>
            <a:endParaRPr lang="en-US" altLang="zh-CN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93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91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59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8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C684-6E8E-4B08-A3AE-3FAE2C6F16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0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2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40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1A7B3-2A14-DC4B-A41D-0EFEFA5643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8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44476"/>
            <a:ext cx="11184467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7601" y="6245225"/>
            <a:ext cx="2535767" cy="476250"/>
          </a:xfrm>
        </p:spPr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834" y="6245225"/>
            <a:ext cx="2535767" cy="476250"/>
          </a:xfrm>
        </p:spPr>
        <p:txBody>
          <a:bodyPr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Rectangle 7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036423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5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raitstimes.com/singapore/four-more-statues-join-sir-stamford-raffles-statue-along-singapore-riv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raitstimes.com/singapore/masjid-omar-kampong-melaka-singapores-oldest-mosque-and-first-place-of-worshi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6418" y="164059"/>
            <a:ext cx="4417807" cy="1702160"/>
          </a:xfrm>
        </p:spPr>
        <p:txBody>
          <a:bodyPr/>
          <a:lstStyle/>
          <a:p>
            <a:r>
              <a:rPr lang="en-US"/>
              <a:t>Lecture 2: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676" y="164059"/>
            <a:ext cx="4413071" cy="1260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GES1009/SSA2203</a:t>
            </a:r>
          </a:p>
          <a:p>
            <a:r>
              <a:rPr lang="en-US" dirty="0"/>
              <a:t>AY2018-19</a:t>
            </a:r>
          </a:p>
          <a:p>
            <a:endParaRPr lang="en-US" dirty="0"/>
          </a:p>
          <a:p>
            <a:r>
              <a:rPr lang="en-US" dirty="0"/>
              <a:t>Dr. Brunero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05" y="2569817"/>
            <a:ext cx="11026642" cy="3671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669" y="6460435"/>
            <a:ext cx="634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Padang, c.1851, by John Thomson Turnbull. NLB.</a:t>
            </a:r>
          </a:p>
        </p:txBody>
      </p:sp>
    </p:spTree>
    <p:extLst>
      <p:ext uri="{BB962C8B-B14F-4D97-AF65-F5344CB8AC3E}">
        <p14:creationId xmlns:p14="http://schemas.microsoft.com/office/powerpoint/2010/main" val="1615212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07" y="570464"/>
            <a:ext cx="9366325" cy="1143000"/>
          </a:xfrm>
        </p:spPr>
        <p:txBody>
          <a:bodyPr/>
          <a:lstStyle/>
          <a:p>
            <a:r>
              <a:rPr lang="en-US" dirty="0"/>
              <a:t>The East India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77960" y="1780652"/>
            <a:ext cx="3372367" cy="4341852"/>
          </a:xfrm>
        </p:spPr>
        <p:txBody>
          <a:bodyPr>
            <a:normAutofit/>
          </a:bodyPr>
          <a:lstStyle/>
          <a:p>
            <a:r>
              <a:rPr lang="en-US" dirty="0"/>
              <a:t>Founded in 1601</a:t>
            </a:r>
          </a:p>
          <a:p>
            <a:r>
              <a:rPr lang="en-US" dirty="0"/>
              <a:t>The EIC is regarded as a forerunner of the modern corporation.</a:t>
            </a:r>
          </a:p>
          <a:p>
            <a:r>
              <a:rPr lang="en-US" dirty="0"/>
              <a:t>By the 1750s it was a major political, territorial and commercial power in India.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928" y="1713464"/>
            <a:ext cx="6483926" cy="4738253"/>
          </a:xfrm>
        </p:spPr>
      </p:pic>
    </p:spTree>
    <p:extLst>
      <p:ext uri="{BB962C8B-B14F-4D97-AF65-F5344CB8AC3E}">
        <p14:creationId xmlns:p14="http://schemas.microsoft.com/office/powerpoint/2010/main" val="125936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389" y="610221"/>
            <a:ext cx="9366325" cy="1143000"/>
          </a:xfrm>
        </p:spPr>
        <p:txBody>
          <a:bodyPr/>
          <a:lstStyle/>
          <a:p>
            <a:r>
              <a:rPr lang="en-US" dirty="0"/>
              <a:t>Part TWO: 1819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389887" y="2313431"/>
            <a:ext cx="5666895" cy="3868707"/>
          </a:xfrm>
        </p:spPr>
        <p:txBody>
          <a:bodyPr>
            <a:normAutofit/>
          </a:bodyPr>
          <a:lstStyle/>
          <a:p>
            <a:r>
              <a:rPr lang="en-US" dirty="0"/>
              <a:t>Founding of an EIC base in Singapore.</a:t>
            </a:r>
          </a:p>
          <a:p>
            <a:r>
              <a:rPr lang="en-US" dirty="0"/>
              <a:t>Raffles, William Farquhar and John Crawford as key figures in early Singapore’s development.</a:t>
            </a:r>
          </a:p>
          <a:p>
            <a:r>
              <a:rPr lang="en-US" dirty="0"/>
              <a:t>By 1824 Singapore was secured as a British (EIC) territory.</a:t>
            </a:r>
          </a:p>
          <a:p>
            <a:r>
              <a:rPr lang="en-US" dirty="0"/>
              <a:t>Singapore—Penang—Melaka: The Straits Settlements.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589" y="1027664"/>
            <a:ext cx="2487699" cy="3494087"/>
          </a:xfrm>
        </p:spPr>
      </p:pic>
    </p:spTree>
    <p:extLst>
      <p:ext uri="{BB962C8B-B14F-4D97-AF65-F5344CB8AC3E}">
        <p14:creationId xmlns:p14="http://schemas.microsoft.com/office/powerpoint/2010/main" val="143542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520" y="325299"/>
            <a:ext cx="9366325" cy="1143000"/>
          </a:xfrm>
        </p:spPr>
        <p:txBody>
          <a:bodyPr/>
          <a:lstStyle/>
          <a:p>
            <a:r>
              <a:rPr lang="en-US" dirty="0"/>
              <a:t>Singapore 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001" y="1767061"/>
            <a:ext cx="4373373" cy="44548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focal point for traders and the new EIC settlement.</a:t>
            </a:r>
          </a:p>
          <a:p>
            <a:r>
              <a:rPr lang="en-US" dirty="0"/>
              <a:t>Two trading seasons: the junk season and the </a:t>
            </a:r>
            <a:r>
              <a:rPr lang="en-US" dirty="0" err="1"/>
              <a:t>Bugis</a:t>
            </a:r>
            <a:r>
              <a:rPr lang="en-US" dirty="0"/>
              <a:t> season.</a:t>
            </a:r>
          </a:p>
          <a:p>
            <a:r>
              <a:rPr lang="en-US" dirty="0"/>
              <a:t>The number of residents and ships (and volume of trade) grew rapidly.</a:t>
            </a:r>
          </a:p>
          <a:p>
            <a:r>
              <a:rPr lang="en-US" dirty="0"/>
              <a:t>The EIC needed to respond to traders demands for better facilities (docks/infrastructure) to support trade.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374" y="1599164"/>
            <a:ext cx="6110606" cy="42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Raffles Town Plan 182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0474" y="685800"/>
            <a:ext cx="7971689" cy="5257800"/>
          </a:xfrm>
          <a:prstGeom prst="rect">
            <a:avLst/>
          </a:prstGeom>
          <a:noFill/>
          <a:ln w="9525">
            <a:solidFill>
              <a:srgbClr val="000000">
                <a:alpha val="67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6200" y="59436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Raffles Town Plan, 1822.</a:t>
            </a:r>
          </a:p>
        </p:txBody>
      </p:sp>
    </p:spTree>
    <p:extLst>
      <p:ext uri="{BB962C8B-B14F-4D97-AF65-F5344CB8AC3E}">
        <p14:creationId xmlns:p14="http://schemas.microsoft.com/office/powerpoint/2010/main" val="98259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324" y="411438"/>
            <a:ext cx="9366325" cy="1143000"/>
          </a:xfrm>
        </p:spPr>
        <p:txBody>
          <a:bodyPr/>
          <a:lstStyle/>
          <a:p>
            <a:r>
              <a:rPr lang="en-US"/>
              <a:t>An observer </a:t>
            </a:r>
            <a:r>
              <a:rPr lang="en-US" dirty="0"/>
              <a:t>in 1833: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324" y="1767060"/>
            <a:ext cx="9036423" cy="3508977"/>
          </a:xfrm>
        </p:spPr>
        <p:txBody>
          <a:bodyPr/>
          <a:lstStyle/>
          <a:p>
            <a:r>
              <a:rPr lang="en-US" dirty="0"/>
              <a:t>“Ships from all parts of the world are constantly arriving</a:t>
            </a:r>
            <a:r>
              <a:rPr lang="mr-IN" dirty="0"/>
              <a:t>…</a:t>
            </a:r>
            <a:r>
              <a:rPr lang="en-US" dirty="0"/>
              <a:t>and the flags of Great Britain, Holland, France and America may often be seen intermingled with the streamers of the Chinese junks, and the fanciful </a:t>
            </a:r>
            <a:r>
              <a:rPr lang="en-US" dirty="0" err="1"/>
              <a:t>colours</a:t>
            </a:r>
            <a:r>
              <a:rPr lang="en-US" dirty="0"/>
              <a:t> of the native </a:t>
            </a:r>
            <a:r>
              <a:rPr lang="en-US" i="1" dirty="0" err="1"/>
              <a:t>perahus</a:t>
            </a:r>
            <a:r>
              <a:rPr lang="mr-IN" i="1" dirty="0"/>
              <a:t>…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r>
              <a:rPr lang="en-US" i="1" dirty="0"/>
              <a:t>Chinese, Malays, </a:t>
            </a:r>
            <a:r>
              <a:rPr lang="en-US" i="1" dirty="0" err="1"/>
              <a:t>Bugis</a:t>
            </a:r>
            <a:r>
              <a:rPr lang="en-US" i="1" dirty="0"/>
              <a:t>, Javanese, natives of Bengal and Madras, Parsees, and Arabs could all be seen at the port.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53949" y="5488659"/>
            <a:ext cx="671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George Windsor Earl, 1833</a:t>
            </a:r>
          </a:p>
          <a:p>
            <a:r>
              <a:rPr lang="en-US" dirty="0" err="1"/>
              <a:t>Qyoted</a:t>
            </a:r>
            <a:r>
              <a:rPr lang="en-US" dirty="0"/>
              <a:t> in Frost &amp; </a:t>
            </a:r>
            <a:r>
              <a:rPr lang="en-US" dirty="0" err="1"/>
              <a:t>Balasingham</a:t>
            </a:r>
            <a:r>
              <a:rPr lang="en-US" dirty="0"/>
              <a:t>-Chow, </a:t>
            </a:r>
            <a:r>
              <a:rPr lang="en-US" i="1" dirty="0"/>
              <a:t>Singapore: A Biography.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0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2036618" y="962892"/>
            <a:ext cx="7272338" cy="536416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571500" indent="-571500">
              <a:buNone/>
              <a:defRPr/>
            </a:pPr>
            <a:r>
              <a:rPr lang="en-US" altLang="zh-CN" sz="3600" i="1" dirty="0">
                <a:ea typeface="SimSun" pitchFamily="2" charset="-122"/>
              </a:rPr>
              <a:t>“The free trade policy became the root of Singapore’s prosperity.” </a:t>
            </a:r>
          </a:p>
          <a:p>
            <a:pPr marL="571500" indent="-571500" algn="r">
              <a:buNone/>
              <a:defRPr/>
            </a:pPr>
            <a:r>
              <a:rPr lang="en-US" altLang="zh-CN" sz="1400" dirty="0">
                <a:ea typeface="SimSun" pitchFamily="2" charset="-122"/>
              </a:rPr>
              <a:t>Historian Edwin Lee</a:t>
            </a:r>
            <a:endParaRPr lang="en-US" altLang="zh-CN" dirty="0">
              <a:ea typeface="SimSun" pitchFamily="2" charset="-122"/>
            </a:endParaRPr>
          </a:p>
          <a:p>
            <a:pPr marL="571500" indent="-571500">
              <a:buNone/>
              <a:defRPr/>
            </a:pPr>
            <a:r>
              <a:rPr lang="en-US" altLang="zh-CN" dirty="0">
                <a:ea typeface="SimSun" pitchFamily="2" charset="-122"/>
              </a:rPr>
              <a:t>Three Branches of Trade:</a:t>
            </a:r>
          </a:p>
          <a:p>
            <a:pPr marL="571500" indent="-571500">
              <a:buFont typeface="Wingdings" pitchFamily="2" charset="2"/>
              <a:buAutoNum type="arabicPeriod"/>
              <a:defRPr/>
            </a:pPr>
            <a:r>
              <a:rPr lang="en-US" altLang="zh-CN" dirty="0">
                <a:ea typeface="SimSun" pitchFamily="2" charset="-122"/>
              </a:rPr>
              <a:t>Transshipment trade</a:t>
            </a:r>
          </a:p>
          <a:p>
            <a:pPr marL="571500" indent="-571500">
              <a:buFont typeface="Wingdings" pitchFamily="2" charset="2"/>
              <a:buAutoNum type="arabicPeriod"/>
              <a:defRPr/>
            </a:pPr>
            <a:r>
              <a:rPr lang="en-US" altLang="zh-CN" dirty="0">
                <a:ea typeface="SimSun" pitchFamily="2" charset="-122"/>
              </a:rPr>
              <a:t>Imports for local consumption – exports of local products</a:t>
            </a:r>
          </a:p>
          <a:p>
            <a:pPr marL="571500" indent="-571500">
              <a:buFont typeface="Wingdings" pitchFamily="2" charset="2"/>
              <a:buAutoNum type="arabicPeriod"/>
              <a:defRPr/>
            </a:pPr>
            <a:r>
              <a:rPr lang="en-US" altLang="zh-CN" dirty="0" err="1">
                <a:ea typeface="SimSun" pitchFamily="2" charset="-122"/>
              </a:rPr>
              <a:t>Entrepôt</a:t>
            </a:r>
            <a:r>
              <a:rPr lang="en-US" altLang="zh-CN" dirty="0">
                <a:ea typeface="SimSun" pitchFamily="2" charset="-122"/>
              </a:rPr>
              <a:t> trade</a:t>
            </a:r>
          </a:p>
        </p:txBody>
      </p:sp>
    </p:spTree>
    <p:extLst>
      <p:ext uri="{BB962C8B-B14F-4D97-AF65-F5344CB8AC3E}">
        <p14:creationId xmlns:p14="http://schemas.microsoft.com/office/powerpoint/2010/main" val="30865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91361" y="374375"/>
            <a:ext cx="7273925" cy="1338263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SimSun" charset="-122"/>
              </a:rPr>
              <a:t>Entrepôt</a:t>
            </a:r>
            <a:r>
              <a:rPr lang="en-US" altLang="zh-CN" dirty="0">
                <a:ea typeface="SimSun" charset="-122"/>
              </a:rPr>
              <a:t> Trade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>
          <a:xfrm>
            <a:off x="2654509" y="2030690"/>
            <a:ext cx="7273925" cy="43243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SimSun" charset="-122"/>
              </a:rPr>
              <a:t>A specialized port of call acting as a collection </a:t>
            </a:r>
            <a:r>
              <a:rPr lang="en-US" altLang="zh-CN" dirty="0" err="1">
                <a:ea typeface="SimSun" charset="-122"/>
              </a:rPr>
              <a:t>centre</a:t>
            </a:r>
            <a:r>
              <a:rPr lang="en-US" altLang="zh-CN" dirty="0">
                <a:ea typeface="SimSun" charset="-122"/>
              </a:rPr>
              <a:t>, where cargoes are held for loading or distribution</a:t>
            </a:r>
          </a:p>
          <a:p>
            <a:pPr eaLnBrk="1" hangingPunct="1"/>
            <a:r>
              <a:rPr lang="en-US" altLang="zh-CN" dirty="0">
                <a:ea typeface="SimSun" charset="-122"/>
              </a:rPr>
              <a:t>Free port status </a:t>
            </a:r>
          </a:p>
          <a:p>
            <a:pPr eaLnBrk="1" hangingPunct="1"/>
            <a:r>
              <a:rPr lang="en-US" altLang="zh-CN" dirty="0">
                <a:ea typeface="SimSun" charset="-122"/>
              </a:rPr>
              <a:t>Heavily reliant on maritime networks and good business connections.</a:t>
            </a:r>
          </a:p>
          <a:p>
            <a:pPr eaLnBrk="1" hangingPunct="1"/>
            <a:endParaRPr lang="en-US" altLang="zh-CN" dirty="0">
              <a:ea typeface="SimSun" charset="-122"/>
            </a:endParaRPr>
          </a:p>
          <a:p>
            <a:pPr eaLnBrk="1" hangingPunct="1"/>
            <a:r>
              <a:rPr lang="en-US" altLang="zh-CN" dirty="0">
                <a:ea typeface="SimSun" charset="-122"/>
              </a:rPr>
              <a:t>Singapore grew as an international trading </a:t>
            </a:r>
            <a:r>
              <a:rPr lang="en-US" altLang="zh-CN" dirty="0" err="1">
                <a:ea typeface="SimSun" charset="-122"/>
              </a:rPr>
              <a:t>centre</a:t>
            </a:r>
            <a:r>
              <a:rPr lang="en-US" altLang="zh-CN" dirty="0">
                <a:ea typeface="SimSun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5514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331843" y="762001"/>
            <a:ext cx="9959009" cy="1338263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MS PGothic" charset="-128"/>
              </a:rPr>
              <a:t>Factors contributing to the growth of Singapore :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1785938" y="2358681"/>
            <a:ext cx="4614862" cy="318313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ea typeface="MS PGothic" charset="-128"/>
              </a:rPr>
              <a:t>Freedom of trade</a:t>
            </a:r>
          </a:p>
          <a:p>
            <a:r>
              <a:rPr lang="en-US" altLang="zh-CN" dirty="0">
                <a:ea typeface="MS PGothic" charset="-128"/>
              </a:rPr>
              <a:t>Geographical location</a:t>
            </a:r>
          </a:p>
          <a:p>
            <a:r>
              <a:rPr lang="en-US" altLang="zh-CN" dirty="0">
                <a:ea typeface="MS PGothic" charset="-128"/>
              </a:rPr>
              <a:t>A good </a:t>
            </a:r>
            <a:r>
              <a:rPr lang="en-US" altLang="zh-CN" dirty="0" err="1">
                <a:ea typeface="MS PGothic" charset="-128"/>
              </a:rPr>
              <a:t>harbour</a:t>
            </a:r>
            <a:r>
              <a:rPr lang="en-US" altLang="zh-CN" dirty="0">
                <a:ea typeface="MS PGothic" charset="-128"/>
              </a:rPr>
              <a:t> </a:t>
            </a:r>
          </a:p>
          <a:p>
            <a:r>
              <a:rPr lang="en-US" altLang="zh-CN" dirty="0">
                <a:ea typeface="MS PGothic" charset="-128"/>
              </a:rPr>
              <a:t>Trade networks, cheap </a:t>
            </a:r>
            <a:r>
              <a:rPr lang="en-US" altLang="zh-CN" dirty="0" err="1">
                <a:ea typeface="MS PGothic" charset="-128"/>
              </a:rPr>
              <a:t>labour</a:t>
            </a:r>
            <a:r>
              <a:rPr lang="en-US" altLang="zh-CN" dirty="0">
                <a:ea typeface="MS PGothic" charset="-128"/>
              </a:rPr>
              <a:t>, global demand for certain commodities.</a:t>
            </a:r>
          </a:p>
          <a:p>
            <a:r>
              <a:rPr lang="en-US" altLang="zh-CN" dirty="0">
                <a:ea typeface="MS PGothic" charset="-128"/>
              </a:rPr>
              <a:t>Trading communities: ‘Straits Chinese’, Indians, Arabs, Europeans </a:t>
            </a:r>
          </a:p>
        </p:txBody>
      </p:sp>
      <p:pic>
        <p:nvPicPr>
          <p:cNvPr id="4" name="Picture 4" descr="Picture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9164" y="1976986"/>
            <a:ext cx="4611688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63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779485" y="9606"/>
            <a:ext cx="7272338" cy="13382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latin typeface="Garamond" charset="0"/>
                <a:ea typeface="MS PGothic" charset="-128"/>
              </a:rPr>
              <a:t>Singapore : early migrants</a:t>
            </a:r>
          </a:p>
        </p:txBody>
      </p:sp>
      <p:sp>
        <p:nvSpPr>
          <p:cNvPr id="30722" name="Content Placeholder 3"/>
          <p:cNvSpPr>
            <a:spLocks noGrp="1"/>
          </p:cNvSpPr>
          <p:nvPr>
            <p:ph sz="quarter" idx="13"/>
          </p:nvPr>
        </p:nvSpPr>
        <p:spPr>
          <a:xfrm>
            <a:off x="750166" y="1620151"/>
            <a:ext cx="4192895" cy="431006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Verdana" charset="0"/>
                <a:ea typeface="MS PGothic" charset="-128"/>
              </a:rPr>
              <a:t>Tan Tock Seng</a:t>
            </a:r>
          </a:p>
          <a:p>
            <a:pPr eaLnBrk="1" hangingPunct="1"/>
            <a:r>
              <a:rPr lang="en-US" altLang="zh-CN" dirty="0">
                <a:latin typeface="Verdana" charset="0"/>
                <a:ea typeface="MS PGothic" charset="-128"/>
              </a:rPr>
              <a:t>Syed Omar </a:t>
            </a:r>
            <a:r>
              <a:rPr lang="en-US" altLang="zh-CN" dirty="0" err="1">
                <a:latin typeface="Verdana" charset="0"/>
                <a:ea typeface="MS PGothic" charset="-128"/>
              </a:rPr>
              <a:t>Aljunied</a:t>
            </a:r>
            <a:endParaRPr lang="en-US" altLang="zh-CN" dirty="0">
              <a:latin typeface="Verdana" charset="0"/>
              <a:ea typeface="MS PGothic" charset="-128"/>
            </a:endParaRPr>
          </a:p>
          <a:p>
            <a:pPr eaLnBrk="1" hangingPunct="1"/>
            <a:r>
              <a:rPr lang="en-US" altLang="zh-CN" dirty="0" err="1">
                <a:latin typeface="Verdana" charset="0"/>
                <a:ea typeface="MS PGothic" charset="-128"/>
              </a:rPr>
              <a:t>Seah</a:t>
            </a:r>
            <a:r>
              <a:rPr lang="en-US" altLang="zh-CN" dirty="0">
                <a:latin typeface="Verdana" charset="0"/>
                <a:ea typeface="MS PGothic" charset="-128"/>
              </a:rPr>
              <a:t> </a:t>
            </a:r>
            <a:r>
              <a:rPr lang="en-US" altLang="zh-CN" dirty="0" err="1">
                <a:latin typeface="Verdana" charset="0"/>
                <a:ea typeface="MS PGothic" charset="-128"/>
              </a:rPr>
              <a:t>Eu</a:t>
            </a:r>
            <a:r>
              <a:rPr lang="en-US" altLang="zh-CN" dirty="0">
                <a:latin typeface="Verdana" charset="0"/>
                <a:ea typeface="MS PGothic" charset="-128"/>
              </a:rPr>
              <a:t> Chin</a:t>
            </a:r>
          </a:p>
          <a:p>
            <a:pPr eaLnBrk="1" hangingPunct="1"/>
            <a:endParaRPr lang="en-US" altLang="zh-CN" dirty="0">
              <a:latin typeface="Verdana" charset="0"/>
              <a:ea typeface="MS PGothic" charset="-128"/>
            </a:endParaRPr>
          </a:p>
          <a:p>
            <a:pPr eaLnBrk="1" hangingPunct="1"/>
            <a:r>
              <a:rPr lang="en-US" altLang="zh-CN" dirty="0">
                <a:latin typeface="Verdana" charset="0"/>
                <a:ea typeface="MS PGothic" charset="-128"/>
              </a:rPr>
              <a:t>Each emerged as important community leaders.</a:t>
            </a: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129" y="1620151"/>
            <a:ext cx="1961585" cy="281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018">
            <a:extLst>
              <a:ext uri="{FF2B5EF4-FFF2-40B4-BE49-F238E27FC236}">
                <a16:creationId xmlns:a16="http://schemas.microsoft.com/office/drawing/2014/main" id="{7A040EC4-F94C-1F44-A521-55AA27F42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450" r="-15450"/>
          <a:stretch>
            <a:fillRect/>
          </a:stretch>
        </p:blipFill>
        <p:spPr>
          <a:xfrm>
            <a:off x="9242481" y="996828"/>
            <a:ext cx="2170392" cy="2432172"/>
          </a:xfrm>
          <a:prstGeom prst="rect">
            <a:avLst/>
          </a:prstGeom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3E85D2-7218-614E-9096-7760FFE1C6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034" y="3498042"/>
            <a:ext cx="3648259" cy="2432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EE9D4-6FF0-3444-99B1-ABF016B1468D}"/>
              </a:ext>
            </a:extLst>
          </p:cNvPr>
          <p:cNvSpPr txBox="1"/>
          <p:nvPr/>
        </p:nvSpPr>
        <p:spPr>
          <a:xfrm>
            <a:off x="6785704" y="5930214"/>
            <a:ext cx="3714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Masjid Omar Kampong, built by Syed Omar </a:t>
            </a:r>
            <a:r>
              <a:rPr lang="en-US" dirty="0" err="1"/>
              <a:t>Aljunied</a:t>
            </a:r>
            <a:r>
              <a:rPr lang="en-US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9ABD35-7A18-5541-ABF9-E5913D7723C6}"/>
              </a:ext>
            </a:extLst>
          </p:cNvPr>
          <p:cNvCxnSpPr>
            <a:cxnSpLocks/>
          </p:cNvCxnSpPr>
          <p:nvPr/>
        </p:nvCxnSpPr>
        <p:spPr>
          <a:xfrm>
            <a:off x="3534032" y="1828800"/>
            <a:ext cx="840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3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F079A-1334-AA4C-B7BF-0CCA4E35F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390" y="3666573"/>
            <a:ext cx="3184255" cy="1143000"/>
          </a:xfrm>
        </p:spPr>
        <p:txBody>
          <a:bodyPr>
            <a:normAutofit fontScale="85000" lnSpcReduction="20000"/>
          </a:bodyPr>
          <a:lstStyle/>
          <a:p>
            <a:r>
              <a:rPr lang="en-SG" dirty="0"/>
              <a:t> Sang </a:t>
            </a:r>
            <a:r>
              <a:rPr lang="en-SG" dirty="0" err="1"/>
              <a:t>Nila</a:t>
            </a:r>
            <a:r>
              <a:rPr lang="en-SG" dirty="0"/>
              <a:t> Utama, Tan Tock Seng, Munshi Abdullah and </a:t>
            </a:r>
            <a:r>
              <a:rPr lang="en-SG" dirty="0" err="1"/>
              <a:t>Naraina</a:t>
            </a:r>
            <a:r>
              <a:rPr lang="en-SG" dirty="0"/>
              <a:t> Pillai.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DE795-151D-ED44-86A0-24C58D90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5" y="1027664"/>
            <a:ext cx="6096000" cy="3426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02964B-E444-7D47-89E7-97F9A856192F}"/>
              </a:ext>
            </a:extLst>
          </p:cNvPr>
          <p:cNvSpPr/>
          <p:nvPr/>
        </p:nvSpPr>
        <p:spPr>
          <a:xfrm>
            <a:off x="1016000" y="5368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https://www.straitstimes.com/singapore/four-more-statues-join-sir-stamford-raffles-statue-along-singapore-river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One: Singapore’s pre-1819 history</a:t>
            </a:r>
          </a:p>
          <a:p>
            <a:r>
              <a:rPr lang="en-US" dirty="0"/>
              <a:t>Part Two: 1819 and Singapore’s early decades as an entrepot</a:t>
            </a:r>
          </a:p>
          <a:p>
            <a:endParaRPr lang="en-US" dirty="0"/>
          </a:p>
          <a:p>
            <a:pPr lvl="1"/>
            <a:r>
              <a:rPr lang="en-US" dirty="0"/>
              <a:t>(Next week: trading communities and commodities)</a:t>
            </a:r>
          </a:p>
        </p:txBody>
      </p:sp>
    </p:spTree>
    <p:extLst>
      <p:ext uri="{BB962C8B-B14F-4D97-AF65-F5344CB8AC3E}">
        <p14:creationId xmlns:p14="http://schemas.microsoft.com/office/powerpoint/2010/main" val="53938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new settlement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650" y="2573485"/>
            <a:ext cx="9037638" cy="3009604"/>
          </a:xfrm>
        </p:spPr>
      </p:pic>
    </p:spTree>
    <p:extLst>
      <p:ext uri="{BB962C8B-B14F-4D97-AF65-F5344CB8AC3E}">
        <p14:creationId xmlns:p14="http://schemas.microsoft.com/office/powerpoint/2010/main" val="1590118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91" y="340915"/>
            <a:ext cx="9366325" cy="1143000"/>
          </a:xfrm>
        </p:spPr>
        <p:txBody>
          <a:bodyPr/>
          <a:lstStyle/>
          <a:p>
            <a:r>
              <a:rPr lang="en-US" dirty="0"/>
              <a:t>Summing up: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093" y="1976700"/>
            <a:ext cx="9036423" cy="3968885"/>
          </a:xfrm>
        </p:spPr>
        <p:txBody>
          <a:bodyPr>
            <a:normAutofit/>
          </a:bodyPr>
          <a:lstStyle/>
          <a:p>
            <a:r>
              <a:rPr lang="en-US" dirty="0"/>
              <a:t>The history of this island as Temasek and Singapura demonstrates that over the centuries there were maritime and trade links to the region and beyond.</a:t>
            </a:r>
          </a:p>
          <a:p>
            <a:r>
              <a:rPr lang="en-US" dirty="0"/>
              <a:t>The early decades of following 1819 saw Singapore develop (once again) as a  thriving maritime </a:t>
            </a:r>
            <a:r>
              <a:rPr lang="en-US" dirty="0" err="1"/>
              <a:t>centre</a:t>
            </a:r>
            <a:r>
              <a:rPr lang="en-US" dirty="0"/>
              <a:t>: the Singapore River was the focus of trade.</a:t>
            </a:r>
          </a:p>
          <a:p>
            <a:r>
              <a:rPr lang="en-US" dirty="0"/>
              <a:t>The majority of early migrants were Chinese (brought in as </a:t>
            </a:r>
            <a:r>
              <a:rPr lang="en-US" dirty="0" err="1"/>
              <a:t>labourers</a:t>
            </a:r>
            <a:r>
              <a:rPr lang="en-US" dirty="0"/>
              <a:t>) but many other trading communities also had a presence in Singapore.</a:t>
            </a:r>
          </a:p>
        </p:txBody>
      </p:sp>
    </p:spTree>
    <p:extLst>
      <p:ext uri="{BB962C8B-B14F-4D97-AF65-F5344CB8AC3E}">
        <p14:creationId xmlns:p14="http://schemas.microsoft.com/office/powerpoint/2010/main" val="19311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388" y="1674511"/>
            <a:ext cx="9366325" cy="3508977"/>
          </a:xfrm>
        </p:spPr>
        <p:txBody>
          <a:bodyPr>
            <a:normAutofit/>
          </a:bodyPr>
          <a:lstStyle/>
          <a:p>
            <a:r>
              <a:rPr lang="en-US" dirty="0"/>
              <a:t>Mark R. Frost and Yu-Mei </a:t>
            </a:r>
            <a:r>
              <a:rPr lang="en-US" dirty="0" err="1"/>
              <a:t>Balasinghamchow</a:t>
            </a:r>
            <a:r>
              <a:rPr lang="en-US" dirty="0"/>
              <a:t>, </a:t>
            </a:r>
            <a:r>
              <a:rPr lang="en-US" i="1" dirty="0"/>
              <a:t>Singapore: A Biography.</a:t>
            </a:r>
          </a:p>
          <a:p>
            <a:r>
              <a:rPr lang="en-US" dirty="0"/>
              <a:t>C. </a:t>
            </a:r>
            <a:r>
              <a:rPr lang="en-US" dirty="0" err="1"/>
              <a:t>Trocki</a:t>
            </a:r>
            <a:r>
              <a:rPr lang="en-US" dirty="0"/>
              <a:t> on the </a:t>
            </a:r>
            <a:r>
              <a:rPr lang="en-US" dirty="0" err="1"/>
              <a:t>gambier</a:t>
            </a:r>
            <a:r>
              <a:rPr lang="en-US" dirty="0"/>
              <a:t> and pepper trade.</a:t>
            </a:r>
          </a:p>
          <a:p>
            <a:r>
              <a:rPr lang="en-US" dirty="0"/>
              <a:t>Wong Lin </a:t>
            </a:r>
            <a:r>
              <a:rPr lang="en-US" dirty="0" err="1"/>
              <a:t>Keng</a:t>
            </a:r>
            <a:r>
              <a:rPr lang="en-US" dirty="0"/>
              <a:t> on Singapore’s early trade statistics.</a:t>
            </a:r>
          </a:p>
          <a:p>
            <a:r>
              <a:rPr lang="en-US" dirty="0">
                <a:hlinkClick r:id="rId2"/>
              </a:rPr>
              <a:t>https://www.straitstimes.com/singapore/masjid-omar-kampong-melaka-singapores-oldest-mosque-and-first-place-of-worship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1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2" descr="Junktrading-Ro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020" y="536402"/>
            <a:ext cx="5489013" cy="578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03824" y="1023158"/>
            <a:ext cx="47930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Traditionally, Southeast Asia was part of of a strong trading network connecting the Indian Ocean and also the South China Sea.</a:t>
            </a:r>
          </a:p>
          <a:p>
            <a:endParaRPr lang="en-US" dirty="0"/>
          </a:p>
          <a:p>
            <a:r>
              <a:rPr lang="en-US" dirty="0"/>
              <a:t>Monsoonal winds shaped trade patterns</a:t>
            </a:r>
          </a:p>
          <a:p>
            <a:endParaRPr lang="en-US" dirty="0"/>
          </a:p>
          <a:p>
            <a:r>
              <a:rPr lang="en-US" dirty="0"/>
              <a:t>Interactions with Arab, Indian traders and indigenous trading communities.</a:t>
            </a:r>
          </a:p>
          <a:p>
            <a:endParaRPr lang="en-US" dirty="0"/>
          </a:p>
          <a:p>
            <a:r>
              <a:rPr lang="en-US" dirty="0"/>
              <a:t>The ‘Junk’ trade was already operating in the 11</a:t>
            </a:r>
            <a:r>
              <a:rPr lang="en-US" baseline="30000" dirty="0"/>
              <a:t>th</a:t>
            </a:r>
            <a:r>
              <a:rPr lang="en-US" dirty="0"/>
              <a:t> Century!</a:t>
            </a:r>
          </a:p>
          <a:p>
            <a:endParaRPr lang="en-US" dirty="0"/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Spices, </a:t>
            </a:r>
            <a:r>
              <a:rPr lang="en-US" dirty="0" err="1"/>
              <a:t>aromata</a:t>
            </a:r>
            <a:r>
              <a:rPr lang="en-US" dirty="0"/>
              <a:t>, Food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Luxury items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Ceramics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Household wares</a:t>
            </a:r>
          </a:p>
          <a:p>
            <a:pPr marL="1200150" lvl="2" indent="-285750">
              <a:buFont typeface="Wingdings" charset="2"/>
              <a:buChar char="Ø"/>
            </a:pPr>
            <a:r>
              <a:rPr lang="en-US" dirty="0"/>
              <a:t>Textiles</a:t>
            </a:r>
          </a:p>
        </p:txBody>
      </p:sp>
    </p:spTree>
    <p:extLst>
      <p:ext uri="{BB962C8B-B14F-4D97-AF65-F5344CB8AC3E}">
        <p14:creationId xmlns:p14="http://schemas.microsoft.com/office/powerpoint/2010/main" val="36812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085" y="740794"/>
            <a:ext cx="9366325" cy="1143000"/>
          </a:xfrm>
        </p:spPr>
        <p:txBody>
          <a:bodyPr/>
          <a:lstStyle/>
          <a:p>
            <a:r>
              <a:rPr lang="en-US" dirty="0" err="1"/>
              <a:t>Temasek</a:t>
            </a:r>
            <a:r>
              <a:rPr lang="en-US" dirty="0"/>
              <a:t> 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929" y="2323652"/>
            <a:ext cx="4313817" cy="35089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Mid 14</a:t>
            </a:r>
            <a:r>
              <a:rPr lang="en-US" baseline="30000" dirty="0"/>
              <a:t>th</a:t>
            </a:r>
            <a:r>
              <a:rPr lang="en-US" dirty="0"/>
              <a:t> Century references to Temasek in Chinese texts and maps.</a:t>
            </a:r>
          </a:p>
          <a:p>
            <a:r>
              <a:rPr lang="en-US" dirty="0"/>
              <a:t>Most of what we know is derived from early Malay texts (</a:t>
            </a:r>
            <a:r>
              <a:rPr lang="en-US" i="1" dirty="0"/>
              <a:t>Malay Annals)</a:t>
            </a:r>
            <a:r>
              <a:rPr lang="en-US" dirty="0"/>
              <a:t>, </a:t>
            </a:r>
            <a:r>
              <a:rPr lang="en-US" dirty="0" err="1"/>
              <a:t>travellers</a:t>
            </a:r>
            <a:r>
              <a:rPr lang="en-US" dirty="0"/>
              <a:t> accounts AND more recently, archaeological excavations.</a:t>
            </a:r>
          </a:p>
          <a:p>
            <a:r>
              <a:rPr lang="en-US" dirty="0"/>
              <a:t>What do these tell us?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99" y="562237"/>
            <a:ext cx="3432343" cy="52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2575" y="450574"/>
            <a:ext cx="2756452" cy="1143000"/>
          </a:xfrm>
        </p:spPr>
        <p:txBody>
          <a:bodyPr/>
          <a:lstStyle/>
          <a:p>
            <a:r>
              <a:rPr lang="en-US" dirty="0" err="1"/>
              <a:t>Temasek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00540" y="1838873"/>
            <a:ext cx="5936973" cy="35089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Attracting travelers and traders.</a:t>
            </a:r>
          </a:p>
          <a:p>
            <a:r>
              <a:rPr lang="en-US" dirty="0"/>
              <a:t>A settlement near the riverbank, at the foot of (present day) Fort Canning.</a:t>
            </a:r>
          </a:p>
          <a:p>
            <a:r>
              <a:rPr lang="en-US" dirty="0"/>
              <a:t>Fortifications (earthen wall)</a:t>
            </a:r>
          </a:p>
          <a:p>
            <a:r>
              <a:rPr lang="en-US" dirty="0"/>
              <a:t>Trading communities  on </a:t>
            </a:r>
            <a:r>
              <a:rPr lang="en-US" dirty="0" err="1"/>
              <a:t>Temasek</a:t>
            </a:r>
            <a:endParaRPr lang="en-US" dirty="0"/>
          </a:p>
          <a:p>
            <a:r>
              <a:rPr lang="en-US" dirty="0"/>
              <a:t>Accounts by Wang </a:t>
            </a:r>
            <a:r>
              <a:rPr lang="en-US" dirty="0" err="1"/>
              <a:t>Dayuan</a:t>
            </a:r>
            <a:r>
              <a:rPr lang="en-US" dirty="0"/>
              <a:t>, </a:t>
            </a:r>
            <a:r>
              <a:rPr lang="en-US" i="1" dirty="0"/>
              <a:t>Dao Yi </a:t>
            </a:r>
            <a:r>
              <a:rPr lang="en-US" i="1" dirty="0" err="1"/>
              <a:t>Zhi</a:t>
            </a:r>
            <a:r>
              <a:rPr lang="en-US" i="1" dirty="0"/>
              <a:t> </a:t>
            </a:r>
            <a:r>
              <a:rPr lang="en-US" i="1" dirty="0" err="1"/>
              <a:t>Lue</a:t>
            </a:r>
            <a:r>
              <a:rPr lang="en-US" i="1" dirty="0"/>
              <a:t> (Description of the Barbarians of the Isles) </a:t>
            </a:r>
            <a:r>
              <a:rPr lang="en-US" dirty="0"/>
              <a:t> 1349.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106" y="1152938"/>
            <a:ext cx="3292337" cy="47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9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551709" y="-456908"/>
            <a:ext cx="4751377" cy="8036719"/>
          </a:xfrm>
        </p:spPr>
      </p:pic>
    </p:spTree>
    <p:extLst>
      <p:ext uri="{BB962C8B-B14F-4D97-AF65-F5344CB8AC3E}">
        <p14:creationId xmlns:p14="http://schemas.microsoft.com/office/powerpoint/2010/main" val="206528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323" y="530707"/>
            <a:ext cx="9366325" cy="1143000"/>
          </a:xfrm>
        </p:spPr>
        <p:txBody>
          <a:bodyPr/>
          <a:lstStyle/>
          <a:p>
            <a:r>
              <a:rPr lang="en-US" dirty="0"/>
              <a:t>An Age of Commerce?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323" y="1866452"/>
            <a:ext cx="7258407" cy="35089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Ming voyages  of the 1400s are regarded as a catalyst for increasing trade and interaction in maritime Asia.</a:t>
            </a:r>
          </a:p>
          <a:p>
            <a:r>
              <a:rPr lang="en-US" dirty="0"/>
              <a:t>Melaka, Brunei, Ayutthaya became key Southeast Asian ports and tributaries of the Ming Court.  </a:t>
            </a:r>
          </a:p>
          <a:p>
            <a:r>
              <a:rPr lang="en-US" dirty="0"/>
              <a:t>Melaka emerged as the great trading emporium in Southeast Asia.</a:t>
            </a:r>
          </a:p>
          <a:p>
            <a:r>
              <a:rPr lang="en-US" dirty="0"/>
              <a:t>The Indian Ocean and Indian Ocean were increasingly interconnected.</a:t>
            </a:r>
          </a:p>
          <a:p>
            <a:endParaRPr lang="en-US" dirty="0"/>
          </a:p>
          <a:p>
            <a:r>
              <a:rPr lang="en-US" b="1" dirty="0" err="1"/>
              <a:t>Temasek</a:t>
            </a:r>
            <a:r>
              <a:rPr lang="en-US" b="1" dirty="0"/>
              <a:t>? </a:t>
            </a:r>
            <a:r>
              <a:rPr lang="en-US" dirty="0"/>
              <a:t>A supporting role to the Melaka Sultanate.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0BDB1-22C9-E245-9E57-AE78FF4E9A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93980">
            <a:off x="9103227" y="2161883"/>
            <a:ext cx="2106777" cy="29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38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9200" y="532710"/>
            <a:ext cx="8609013" cy="868363"/>
          </a:xfrm>
        </p:spPr>
        <p:txBody>
          <a:bodyPr/>
          <a:lstStyle/>
          <a:p>
            <a:r>
              <a:rPr lang="en-US" dirty="0"/>
              <a:t>New currents? 1500-1800s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19200" y="1547192"/>
            <a:ext cx="4706938" cy="4525963"/>
          </a:xfrm>
        </p:spPr>
        <p:txBody>
          <a:bodyPr>
            <a:normAutofit/>
          </a:bodyPr>
          <a:lstStyle/>
          <a:p>
            <a:r>
              <a:rPr lang="en-US" dirty="0"/>
              <a:t>Portuguese and Spanish presence in Asia. </a:t>
            </a:r>
          </a:p>
          <a:p>
            <a:r>
              <a:rPr lang="en-US" dirty="0"/>
              <a:t>By the 1600s: Portuguese – Dutch struggle for predominance</a:t>
            </a:r>
          </a:p>
          <a:p>
            <a:r>
              <a:rPr lang="en-US" dirty="0"/>
              <a:t>British –Dutch rivalries in Southeast Asia via their East India Companies.</a:t>
            </a:r>
          </a:p>
          <a:p>
            <a:r>
              <a:rPr lang="en-US" dirty="0"/>
              <a:t>Trade, competition and violence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 descr="Dutch east india company 1700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5779" y="1755648"/>
            <a:ext cx="3491366" cy="3478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7818" y="5314056"/>
            <a:ext cx="3339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Japanese depiction of a Dutch East India Company vessel c.1700</a:t>
            </a:r>
          </a:p>
        </p:txBody>
      </p:sp>
    </p:spTree>
    <p:extLst>
      <p:ext uri="{BB962C8B-B14F-4D97-AF65-F5344CB8AC3E}">
        <p14:creationId xmlns:p14="http://schemas.microsoft.com/office/powerpoint/2010/main" val="182147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C968BC-1B50-A243-9CEA-5898FD407A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705813"/>
            <a:ext cx="6096000" cy="4828779"/>
          </a:xfrm>
          <a:prstGeom prst="rect">
            <a:avLst/>
          </a:prstGeom>
          <a:ln>
            <a:solidFill>
              <a:schemeClr val="accent1">
                <a:alpha val="76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6A9EC-4723-0740-A877-27F73D10E97D}"/>
              </a:ext>
            </a:extLst>
          </p:cNvPr>
          <p:cNvSpPr/>
          <p:nvPr/>
        </p:nvSpPr>
        <p:spPr>
          <a:xfrm>
            <a:off x="1878227" y="5690522"/>
            <a:ext cx="919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imes" pitchFamily="2" charset="0"/>
                <a:ea typeface="Century Gothic" panose="020B0502020202020204" pitchFamily="34" charset="0"/>
                <a:cs typeface="Times New Roman" panose="02020603050405020304" pitchFamily="18" charset="0"/>
              </a:rPr>
              <a:t>“Map of Asia featuring modern settlements and historic trading emporia of the 16</a:t>
            </a:r>
            <a:r>
              <a:rPr lang="en-GB" b="1" baseline="30000" dirty="0">
                <a:latin typeface="Times" pitchFamily="2" charset="0"/>
                <a:ea typeface="Century Gothic" panose="020B0502020202020204" pitchFamily="34" charset="0"/>
                <a:cs typeface="Times New Roman" panose="02020603050405020304" pitchFamily="18" charset="0"/>
              </a:rPr>
              <a:t>th</a:t>
            </a:r>
            <a:r>
              <a:rPr lang="en-GB" b="1" dirty="0">
                <a:latin typeface="Times" pitchFamily="2" charset="0"/>
                <a:ea typeface="Century Gothic" panose="020B0502020202020204" pitchFamily="34" charset="0"/>
                <a:cs typeface="Times New Roman" panose="02020603050405020304" pitchFamily="18" charset="0"/>
              </a:rPr>
              <a:t> and 17</a:t>
            </a:r>
            <a:r>
              <a:rPr lang="en-GB" b="1" baseline="30000" dirty="0">
                <a:latin typeface="Times" pitchFamily="2" charset="0"/>
                <a:ea typeface="Century Gothic" panose="020B0502020202020204" pitchFamily="34" charset="0"/>
                <a:cs typeface="Times New Roman" panose="02020603050405020304" pitchFamily="18" charset="0"/>
              </a:rPr>
              <a:t>th</a:t>
            </a:r>
            <a:r>
              <a:rPr lang="en-GB" b="1" dirty="0">
                <a:latin typeface="Times" pitchFamily="2" charset="0"/>
                <a:ea typeface="Century Gothic" panose="020B0502020202020204" pitchFamily="34" charset="0"/>
                <a:cs typeface="Times New Roman" panose="02020603050405020304" pitchFamily="18" charset="0"/>
              </a:rPr>
              <a:t> centuries.”</a:t>
            </a:r>
            <a:r>
              <a:rPr lang="en-GB" dirty="0">
                <a:latin typeface="Times" pitchFamily="2" charset="0"/>
                <a:ea typeface="Century Gothic" panose="020B0502020202020204" pitchFamily="34" charset="0"/>
                <a:cs typeface="Times New Roman" panose="02020603050405020304" pitchFamily="18" charset="0"/>
              </a:rPr>
              <a:t> (Provided by Peter </a:t>
            </a:r>
            <a:r>
              <a:rPr lang="en-GB" dirty="0" err="1">
                <a:latin typeface="Times" pitchFamily="2" charset="0"/>
                <a:ea typeface="Century Gothic" panose="020B0502020202020204" pitchFamily="34" charset="0"/>
                <a:cs typeface="Times New Roman" panose="02020603050405020304" pitchFamily="18" charset="0"/>
              </a:rPr>
              <a:t>Borschberg</a:t>
            </a:r>
            <a:r>
              <a:rPr lang="en-GB" dirty="0">
                <a:latin typeface="Times" pitchFamily="2" charset="0"/>
                <a:ea typeface="Century Gothic" panose="020B0502020202020204" pitchFamily="34" charset="0"/>
                <a:cs typeface="Times New Roman" panose="02020603050405020304" pitchFamily="18" charset="0"/>
              </a:rPr>
              <a:t>)</a:t>
            </a:r>
            <a:r>
              <a:rPr lang="en-SG" dirty="0"/>
              <a:t> from Farrell and </a:t>
            </a:r>
            <a:r>
              <a:rPr lang="en-SG" dirty="0" err="1"/>
              <a:t>Fairey</a:t>
            </a:r>
            <a:r>
              <a:rPr lang="en-SG" i="1" dirty="0"/>
              <a:t>, Empire in Asia: A New Global History, </a:t>
            </a:r>
            <a:r>
              <a:rPr lang="en-SG" dirty="0"/>
              <a:t>Vol.1.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505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4BA8CDA-29D0-D449-A276-1654D47CA030}" vid="{4BAFC1ED-3381-D64A-9B02-33798627C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</TotalTime>
  <Words>931</Words>
  <Application>Microsoft Macintosh PowerPoint</Application>
  <PresentationFormat>Widescreen</PresentationFormat>
  <Paragraphs>126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MS PGothic</vt:lpstr>
      <vt:lpstr>SimSun</vt:lpstr>
      <vt:lpstr>Arial</vt:lpstr>
      <vt:lpstr>Calibri</vt:lpstr>
      <vt:lpstr>Century Gothic</vt:lpstr>
      <vt:lpstr>Garamond</vt:lpstr>
      <vt:lpstr>Mangal</vt:lpstr>
      <vt:lpstr>Times</vt:lpstr>
      <vt:lpstr>Times New Roman</vt:lpstr>
      <vt:lpstr>Verdana</vt:lpstr>
      <vt:lpstr>Wingdings</vt:lpstr>
      <vt:lpstr>Wingdings 2</vt:lpstr>
      <vt:lpstr>Theme1</vt:lpstr>
      <vt:lpstr>Lecture 2:</vt:lpstr>
      <vt:lpstr>Lecture Overview:</vt:lpstr>
      <vt:lpstr>PowerPoint Presentation</vt:lpstr>
      <vt:lpstr>Temasek era</vt:lpstr>
      <vt:lpstr>Temasek</vt:lpstr>
      <vt:lpstr>PowerPoint Presentation</vt:lpstr>
      <vt:lpstr>An Age of Commerce?</vt:lpstr>
      <vt:lpstr>New currents? 1500-1800s</vt:lpstr>
      <vt:lpstr>PowerPoint Presentation</vt:lpstr>
      <vt:lpstr>The East India Company</vt:lpstr>
      <vt:lpstr>Part TWO: 1819</vt:lpstr>
      <vt:lpstr>Singapore River</vt:lpstr>
      <vt:lpstr>PowerPoint Presentation</vt:lpstr>
      <vt:lpstr>An observer in 1833:</vt:lpstr>
      <vt:lpstr>PowerPoint Presentation</vt:lpstr>
      <vt:lpstr>Entrepôt Trade</vt:lpstr>
      <vt:lpstr>Factors contributing to the growth of Singapore :</vt:lpstr>
      <vt:lpstr>Singapore : early migrants</vt:lpstr>
      <vt:lpstr>PowerPoint Presentation</vt:lpstr>
      <vt:lpstr>Building a new settlement</vt:lpstr>
      <vt:lpstr>Summing up:</vt:lpstr>
      <vt:lpstr>Further readings: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Donna Brunero</dc:creator>
  <cp:keywords/>
  <dc:description/>
  <cp:lastModifiedBy>Donna Brunero</cp:lastModifiedBy>
  <cp:revision>47</cp:revision>
  <dcterms:created xsi:type="dcterms:W3CDTF">2017-01-13T03:18:29Z</dcterms:created>
  <dcterms:modified xsi:type="dcterms:W3CDTF">2019-01-21T02:28:02Z</dcterms:modified>
  <cp:category/>
</cp:coreProperties>
</file>